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72" r:id="rId4"/>
    <p:sldId id="286" r:id="rId5"/>
    <p:sldId id="257" r:id="rId6"/>
    <p:sldId id="292" r:id="rId7"/>
    <p:sldId id="297" r:id="rId8"/>
    <p:sldId id="296" r:id="rId9"/>
    <p:sldId id="279" r:id="rId10"/>
    <p:sldId id="295" r:id="rId11"/>
    <p:sldId id="277" r:id="rId12"/>
    <p:sldId id="268" r:id="rId13"/>
    <p:sldId id="271" r:id="rId14"/>
    <p:sldId id="285" r:id="rId15"/>
    <p:sldId id="293" r:id="rId16"/>
    <p:sldId id="294" r:id="rId17"/>
    <p:sldId id="264" r:id="rId18"/>
    <p:sldId id="265" r:id="rId19"/>
    <p:sldId id="266" r:id="rId20"/>
  </p:sldIdLst>
  <p:sldSz cx="18288000" cy="10287000"/>
  <p:notesSz cx="6858000" cy="9144000"/>
  <p:embeddedFontLst>
    <p:embeddedFont>
      <p:font typeface="TDTD와이즈굴림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7C734-A69B-46BC-BA09-E1820B072EA8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57A29-85B8-4CB0-B4F0-B840588DC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52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62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5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68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5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9FE29-35E6-FD31-5999-6377EEA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4811AA-1075-5010-1237-D414D261C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3B2BC6-666C-C650-4A08-DAF5B7C13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7EE8E-EC64-8892-4B1D-BE18FD18D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36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7C12D-486F-237C-E6DE-A5BC50ACC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C9290D-F865-3C86-3D69-6817D60E1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ACBE8A-646E-2173-C91D-D92FAC3DD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B1BF7-611F-FC50-8BD0-43A6DD086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80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6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5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7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4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9A16-F0E9-E8EA-F40A-38B8BB28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59D526-49C8-2683-2FAB-0FCDE72E0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455B2-DF1F-445B-23E0-92E65F83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AFB61E-489F-B65F-9107-4CB990325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13501-D77F-1D6E-79FB-64EA2DF2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92A47E-CA91-1613-86C0-114357A9D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336F71-EDBB-D073-D6A0-205FB14F3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A814B-7112-B23F-04CD-257DA4E0C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0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11B76-D623-0646-CCB9-CFBAEFFBD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E3BA7-32DD-BEF5-380D-26B56416E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90FD6C-5174-9D96-2270-B9A9919BF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6A50A-08B6-6C10-5AAF-24892B5A0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7A29-85B8-4CB0-B4F0-B840588DC9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1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21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tfeditor.o-r.kr/" TargetMode="External"/><Relationship Id="rId4" Type="http://schemas.openxmlformats.org/officeDocument/2006/relationships/hyperlink" Target="https://github.com/hesuhesu/SW_Projec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884208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12364" y="3467100"/>
            <a:ext cx="1125986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ko-KR" altLang="en-US" sz="54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완성도 높은 </a:t>
            </a:r>
            <a:endParaRPr lang="en-US" altLang="ko-KR" sz="5400" spc="98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ctr"/>
            <a:r>
              <a:rPr lang="en-US" altLang="ko-KR" sz="54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WYSIWYG Editor </a:t>
            </a:r>
            <a:r>
              <a:rPr lang="ko-KR" altLang="en-US" sz="54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구축</a:t>
            </a:r>
            <a:endParaRPr lang="en-US" altLang="ko-KR" sz="5400" spc="98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82298" y="5975938"/>
            <a:ext cx="9110920" cy="169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5"/>
              </a:lnSpc>
            </a:pPr>
            <a:r>
              <a:rPr 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3</a:t>
            </a: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조</a:t>
            </a:r>
            <a:endParaRPr lang="en-US" altLang="ko-KR" sz="3000" spc="98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ctr">
              <a:lnSpc>
                <a:spcPts val="4485"/>
              </a:lnSpc>
            </a:pP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발표자 </a:t>
            </a:r>
            <a:r>
              <a:rPr lang="en-US" altLang="ko-KR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: </a:t>
            </a: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은희수 </a:t>
            </a:r>
            <a:endParaRPr lang="en-US" sz="3000" spc="98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ctr">
              <a:lnSpc>
                <a:spcPts val="4485"/>
              </a:lnSpc>
            </a:pP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팀원 </a:t>
            </a:r>
            <a:r>
              <a:rPr lang="en-US" altLang="ko-KR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: </a:t>
            </a: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정지훈</a:t>
            </a:r>
            <a:r>
              <a:rPr lang="en-US" altLang="ko-KR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, </a:t>
            </a:r>
            <a:r>
              <a:rPr lang="ko-KR" alt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신승호</a:t>
            </a:r>
            <a:r>
              <a:rPr lang="en-US" altLang="ko-KR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, </a:t>
            </a:r>
            <a:r>
              <a:rPr lang="ko-KR" altLang="en-US" sz="3000" spc="98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임세동</a:t>
            </a:r>
            <a:r>
              <a:rPr lang="en-US" sz="3000" spc="98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83ED7-FD8F-1571-6C51-D2EFD09D8FEA}"/>
              </a:ext>
            </a:extLst>
          </p:cNvPr>
          <p:cNvSpPr txBox="1"/>
          <p:nvPr/>
        </p:nvSpPr>
        <p:spPr>
          <a:xfrm>
            <a:off x="16383000" y="9135464"/>
            <a:ext cx="1605278" cy="774947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Updated</a:t>
            </a:r>
          </a:p>
          <a:p>
            <a:pPr algn="r">
              <a:lnSpc>
                <a:spcPct val="120000"/>
              </a:lnSpc>
            </a:pPr>
            <a:r>
              <a:rPr lang="en-US" altLang="ko-KR" sz="2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2024. 10. 21</a:t>
            </a:r>
            <a:endParaRPr lang="ko-KR" altLang="en-US" sz="20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7DB5-78F0-2A85-2D3A-69322FD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D4C843-AEF1-0776-B000-1B3C03E5F8B9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F487B16-4F7B-C96B-5FF8-7FD6481FAF4C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33E9A40-1611-8ABB-6E16-CBC63128A1EB}"/>
              </a:ext>
            </a:extLst>
          </p:cNvPr>
          <p:cNvGrpSpPr>
            <a:grpSpLocks noChangeAspect="1"/>
          </p:cNvGrpSpPr>
          <p:nvPr/>
        </p:nvGrpSpPr>
        <p:grpSpPr>
          <a:xfrm>
            <a:off x="878762" y="571501"/>
            <a:ext cx="16799637" cy="9296400"/>
            <a:chOff x="0" y="0"/>
            <a:chExt cx="634873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F7F4E1-E5C2-9DF2-10E5-ABF13DC6FF63}"/>
                </a:ext>
              </a:extLst>
            </p:cNvPr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990EEA5-6E6E-3C35-D960-9847963EE93F}"/>
                </a:ext>
              </a:extLst>
            </p:cNvPr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210EDE9-B2A4-0B8D-90C4-F4BD93C918DF}"/>
                </a:ext>
              </a:extLst>
            </p:cNvPr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BB9A228-F4F0-2ACC-68E5-486671AB79FF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25F45B6-FDEB-D827-C3B0-ADCE9A6E334A}"/>
              </a:ext>
            </a:extLst>
          </p:cNvPr>
          <p:cNvSpPr/>
          <p:nvPr/>
        </p:nvSpPr>
        <p:spPr>
          <a:xfrm rot="-239416">
            <a:off x="256994" y="187370"/>
            <a:ext cx="1360329" cy="1229243"/>
          </a:xfrm>
          <a:custGeom>
            <a:avLst/>
            <a:gdLst/>
            <a:ahLst/>
            <a:cxnLst/>
            <a:rect l="l" t="t" r="r" b="b"/>
            <a:pathLst>
              <a:path w="1360329" h="1229243">
                <a:moveTo>
                  <a:pt x="0" y="0"/>
                </a:moveTo>
                <a:lnTo>
                  <a:pt x="1360329" y="0"/>
                </a:lnTo>
                <a:lnTo>
                  <a:pt x="1360329" y="1229242"/>
                </a:lnTo>
                <a:lnTo>
                  <a:pt x="0" y="122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7BFBDF2E-F916-168A-C39D-9F401FAB1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400" y="2835029"/>
            <a:ext cx="12614278" cy="6781799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0EFC0795-A333-C75B-2F70-AA6B75658917}"/>
              </a:ext>
            </a:extLst>
          </p:cNvPr>
          <p:cNvSpPr txBox="1"/>
          <p:nvPr/>
        </p:nvSpPr>
        <p:spPr>
          <a:xfrm>
            <a:off x="6350654" y="1816098"/>
            <a:ext cx="5855851" cy="79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프로젝트 구성</a:t>
            </a:r>
            <a:endParaRPr lang="en-US" altLang="ko-KR" sz="4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63007B-56F7-D746-C4F5-D89AE65A0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8471471"/>
            <a:ext cx="2148105" cy="7160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8D01ED-4515-42F0-717D-0080E2090913}"/>
              </a:ext>
            </a:extLst>
          </p:cNvPr>
          <p:cNvSpPr txBox="1"/>
          <p:nvPr/>
        </p:nvSpPr>
        <p:spPr>
          <a:xfrm>
            <a:off x="10042715" y="9181755"/>
            <a:ext cx="3093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UUID(</a:t>
            </a:r>
            <a:r>
              <a:rPr lang="ko-KR" altLang="en-US" sz="1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범용 고유 식별자</a:t>
            </a:r>
            <a:r>
              <a:rPr lang="en-US" altLang="ko-KR" sz="1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83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381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381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A20339B5-3A91-36C2-5CFE-A9E77791B37F}"/>
              </a:ext>
            </a:extLst>
          </p:cNvPr>
          <p:cNvGrpSpPr>
            <a:grpSpLocks noChangeAspect="1"/>
          </p:cNvGrpSpPr>
          <p:nvPr/>
        </p:nvGrpSpPr>
        <p:grpSpPr>
          <a:xfrm>
            <a:off x="9591523" y="342900"/>
            <a:ext cx="7904946" cy="4558038"/>
            <a:chOff x="0" y="0"/>
            <a:chExt cx="6348730" cy="635000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0032BA68-917D-FDF0-28F7-8C9BF80115BF}"/>
                </a:ext>
              </a:extLst>
            </p:cNvPr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D9935EB-2996-91B4-EB91-6804E7050A8A}"/>
                </a:ext>
              </a:extLst>
            </p:cNvPr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0D5E163-1983-E82D-9F26-6965C60BC060}"/>
                </a:ext>
              </a:extLst>
            </p:cNvPr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4B871BA-A02E-CCD5-A336-F5F14868C2C5}"/>
                </a:ext>
              </a:extLst>
            </p:cNvPr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DB7EF202-FD2D-2228-EE61-16C019F6A7A4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" name="TextBox 10">
            <a:extLst>
              <a:ext uri="{FF2B5EF4-FFF2-40B4-BE49-F238E27FC236}">
                <a16:creationId xmlns:a16="http://schemas.microsoft.com/office/drawing/2014/main" id="{A06D7399-F816-3A32-7323-6E4D4F8D019E}"/>
              </a:ext>
            </a:extLst>
          </p:cNvPr>
          <p:cNvSpPr txBox="1"/>
          <p:nvPr/>
        </p:nvSpPr>
        <p:spPr>
          <a:xfrm>
            <a:off x="9934343" y="1229109"/>
            <a:ext cx="7004878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To-be ] 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4DB9860-C507-240E-DF6E-321CAB82F8A1}"/>
              </a:ext>
            </a:extLst>
          </p:cNvPr>
          <p:cNvSpPr txBox="1"/>
          <p:nvPr/>
        </p:nvSpPr>
        <p:spPr>
          <a:xfrm>
            <a:off x="10323861" y="2546380"/>
            <a:ext cx="6158005" cy="160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altLang="ko-KR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3D Editor / Upload</a:t>
            </a:r>
          </a:p>
          <a:p>
            <a:pPr marL="0" lvl="0" indent="0" algn="ctr">
              <a:lnSpc>
                <a:spcPts val="6622"/>
              </a:lnSpc>
            </a:pP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기능을 추가함</a:t>
            </a:r>
            <a:endParaRPr lang="en-US" altLang="ko-KR" sz="36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768E3842-2B19-54F2-3D69-3EBF4373C524}"/>
              </a:ext>
            </a:extLst>
          </p:cNvPr>
          <p:cNvGrpSpPr>
            <a:grpSpLocks noChangeAspect="1"/>
          </p:cNvGrpSpPr>
          <p:nvPr/>
        </p:nvGrpSpPr>
        <p:grpSpPr>
          <a:xfrm>
            <a:off x="805762" y="342900"/>
            <a:ext cx="7904946" cy="4558037"/>
            <a:chOff x="0" y="0"/>
            <a:chExt cx="6348730" cy="6350000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6EB1356-A144-2AB2-53AA-1196A78EEB46}"/>
                </a:ext>
              </a:extLst>
            </p:cNvPr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chemeClr val="bg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6A1789A0-D21B-93FA-31F5-EBBBF30A9CEC}"/>
                </a:ext>
              </a:extLst>
            </p:cNvPr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88DB3A4D-2624-D8FA-372E-3C732E68F44D}"/>
                </a:ext>
              </a:extLst>
            </p:cNvPr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1985336-E4D9-700B-A774-ABD563AD3131}"/>
                </a:ext>
              </a:extLst>
            </p:cNvPr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7330FB9-2724-5222-B8F3-31DE97E0CA64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2" name="TextBox 10">
            <a:extLst>
              <a:ext uri="{FF2B5EF4-FFF2-40B4-BE49-F238E27FC236}">
                <a16:creationId xmlns:a16="http://schemas.microsoft.com/office/drawing/2014/main" id="{E02312B7-D742-0840-C0DA-F81D38FEE639}"/>
              </a:ext>
            </a:extLst>
          </p:cNvPr>
          <p:cNvSpPr txBox="1"/>
          <p:nvPr/>
        </p:nvSpPr>
        <p:spPr>
          <a:xfrm>
            <a:off x="1075550" y="1229109"/>
            <a:ext cx="7004878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As-is ] 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39E9CC8F-9D75-C623-7319-FE46B4D756A2}"/>
              </a:ext>
            </a:extLst>
          </p:cNvPr>
          <p:cNvSpPr txBox="1"/>
          <p:nvPr/>
        </p:nvSpPr>
        <p:spPr>
          <a:xfrm>
            <a:off x="1498987" y="2552700"/>
            <a:ext cx="6158005" cy="160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표현 한계를 가진</a:t>
            </a:r>
            <a:endParaRPr lang="en-US" altLang="ko-KR" sz="36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ctr">
              <a:lnSpc>
                <a:spcPts val="6622"/>
              </a:lnSpc>
            </a:pPr>
            <a:r>
              <a:rPr lang="en-US" altLang="ko-KR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Web</a:t>
            </a: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WYSIWYG Editor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8B3FF9-3F8D-143E-5BEB-A49AF8F7EAB9}"/>
              </a:ext>
            </a:extLst>
          </p:cNvPr>
          <p:cNvGrpSpPr>
            <a:grpSpLocks noChangeAspect="1"/>
          </p:cNvGrpSpPr>
          <p:nvPr/>
        </p:nvGrpSpPr>
        <p:grpSpPr>
          <a:xfrm>
            <a:off x="1248680" y="5205737"/>
            <a:ext cx="15790639" cy="4729247"/>
            <a:chOff x="0" y="0"/>
            <a:chExt cx="18938240" cy="635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BA0B812-E10A-E267-9B45-C0CD7F807FB8}"/>
                </a:ext>
              </a:extLst>
            </p:cNvPr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79B54DD-6EBC-0A5B-3143-0054B8C02150}"/>
                </a:ext>
              </a:extLst>
            </p:cNvPr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DA5D81-86E6-F99B-644C-D1DF516E5B0D}"/>
                </a:ext>
              </a:extLst>
            </p:cNvPr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75FCBA5-04AF-CD8D-6FF1-E71E290BD3FB}"/>
                </a:ext>
              </a:extLst>
            </p:cNvPr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72FEBA-63F3-8711-952C-FD8A3F63DE60}"/>
              </a:ext>
            </a:extLst>
          </p:cNvPr>
          <p:cNvSpPr txBox="1"/>
          <p:nvPr/>
        </p:nvSpPr>
        <p:spPr>
          <a:xfrm>
            <a:off x="1534919" y="6286500"/>
            <a:ext cx="15533881" cy="252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6622"/>
              </a:lnSpc>
            </a:pPr>
            <a:r>
              <a:rPr lang="ko-KR" altLang="en-US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완성도 있는 </a:t>
            </a:r>
            <a:r>
              <a:rPr lang="en-US" altLang="ko-KR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WYSIWYG Editor </a:t>
            </a:r>
            <a:r>
              <a:rPr lang="ko-KR" altLang="en-US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개발</a:t>
            </a:r>
            <a:endParaRPr lang="en-US" altLang="ko-KR" sz="4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285750" lvl="0" indent="-285750">
              <a:lnSpc>
                <a:spcPts val="6622"/>
              </a:lnSpc>
              <a:buFontTx/>
              <a:buChar char="-"/>
            </a:pP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(As-is)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글자와 이미지에 집중된 가벼운 문서 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tool</a:t>
            </a:r>
          </a:p>
          <a:p>
            <a:pPr marL="285750" lvl="0" indent="-285750">
              <a:lnSpc>
                <a:spcPts val="6622"/>
              </a:lnSpc>
              <a:buFontTx/>
              <a:buChar char="-"/>
            </a:pP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(To-be) 3D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 추가로 기존 문서편집기와 차별성을 가짐</a:t>
            </a:r>
            <a:endParaRPr lang="en-US" altLang="ko-KR" sz="3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421300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381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381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A20339B5-3A91-36C2-5CFE-A9E77791B37F}"/>
              </a:ext>
            </a:extLst>
          </p:cNvPr>
          <p:cNvGrpSpPr>
            <a:grpSpLocks noChangeAspect="1"/>
          </p:cNvGrpSpPr>
          <p:nvPr/>
        </p:nvGrpSpPr>
        <p:grpSpPr>
          <a:xfrm>
            <a:off x="9591523" y="342900"/>
            <a:ext cx="7904946" cy="4558038"/>
            <a:chOff x="0" y="0"/>
            <a:chExt cx="6348730" cy="635000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0032BA68-917D-FDF0-28F7-8C9BF80115BF}"/>
                </a:ext>
              </a:extLst>
            </p:cNvPr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D9935EB-2996-91B4-EB91-6804E7050A8A}"/>
                </a:ext>
              </a:extLst>
            </p:cNvPr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0D5E163-1983-E82D-9F26-6965C60BC060}"/>
                </a:ext>
              </a:extLst>
            </p:cNvPr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4B871BA-A02E-CCD5-A336-F5F14868C2C5}"/>
                </a:ext>
              </a:extLst>
            </p:cNvPr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DB7EF202-FD2D-2228-EE61-16C019F6A7A4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" name="TextBox 10">
            <a:extLst>
              <a:ext uri="{FF2B5EF4-FFF2-40B4-BE49-F238E27FC236}">
                <a16:creationId xmlns:a16="http://schemas.microsoft.com/office/drawing/2014/main" id="{A06D7399-F816-3A32-7323-6E4D4F8D019E}"/>
              </a:ext>
            </a:extLst>
          </p:cNvPr>
          <p:cNvSpPr txBox="1"/>
          <p:nvPr/>
        </p:nvSpPr>
        <p:spPr>
          <a:xfrm>
            <a:off x="9934343" y="1229109"/>
            <a:ext cx="7004878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To-be ] 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4DB9860-C507-240E-DF6E-321CAB82F8A1}"/>
              </a:ext>
            </a:extLst>
          </p:cNvPr>
          <p:cNvSpPr txBox="1"/>
          <p:nvPr/>
        </p:nvSpPr>
        <p:spPr>
          <a:xfrm>
            <a:off x="10323861" y="2546380"/>
            <a:ext cx="6158005" cy="160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사용성을 고려한 </a:t>
            </a:r>
            <a:endParaRPr lang="en-US" altLang="ko-KR" sz="36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ctr">
              <a:lnSpc>
                <a:spcPts val="6622"/>
              </a:lnSpc>
            </a:pP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직관적인 모델 구현</a:t>
            </a:r>
            <a:endParaRPr lang="en-US" altLang="ko-KR" sz="36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768E3842-2B19-54F2-3D69-3EBF4373C524}"/>
              </a:ext>
            </a:extLst>
          </p:cNvPr>
          <p:cNvGrpSpPr>
            <a:grpSpLocks noChangeAspect="1"/>
          </p:cNvGrpSpPr>
          <p:nvPr/>
        </p:nvGrpSpPr>
        <p:grpSpPr>
          <a:xfrm>
            <a:off x="805762" y="342900"/>
            <a:ext cx="7904946" cy="4558037"/>
            <a:chOff x="0" y="0"/>
            <a:chExt cx="6348730" cy="6350000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6EB1356-A144-2AB2-53AA-1196A78EEB46}"/>
                </a:ext>
              </a:extLst>
            </p:cNvPr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6A1789A0-D21B-93FA-31F5-EBBBF30A9CEC}"/>
                </a:ext>
              </a:extLst>
            </p:cNvPr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88DB3A4D-2624-D8FA-372E-3C732E68F44D}"/>
                </a:ext>
              </a:extLst>
            </p:cNvPr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1985336-E4D9-700B-A774-ABD563AD3131}"/>
                </a:ext>
              </a:extLst>
            </p:cNvPr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7330FB9-2724-5222-B8F3-31DE97E0CA64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2" name="TextBox 10">
            <a:extLst>
              <a:ext uri="{FF2B5EF4-FFF2-40B4-BE49-F238E27FC236}">
                <a16:creationId xmlns:a16="http://schemas.microsoft.com/office/drawing/2014/main" id="{E02312B7-D742-0840-C0DA-F81D38FEE639}"/>
              </a:ext>
            </a:extLst>
          </p:cNvPr>
          <p:cNvSpPr txBox="1"/>
          <p:nvPr/>
        </p:nvSpPr>
        <p:spPr>
          <a:xfrm>
            <a:off x="1075550" y="1229109"/>
            <a:ext cx="7004878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As-is ] 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39E9CC8F-9D75-C623-7319-FE46B4D756A2}"/>
              </a:ext>
            </a:extLst>
          </p:cNvPr>
          <p:cNvSpPr txBox="1"/>
          <p:nvPr/>
        </p:nvSpPr>
        <p:spPr>
          <a:xfrm>
            <a:off x="1498987" y="2552700"/>
            <a:ext cx="6158005" cy="1607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기능에 몰두한</a:t>
            </a:r>
            <a:r>
              <a:rPr lang="en-US" altLang="ko-KR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36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에디터와 높은 입문 난이도</a:t>
            </a:r>
            <a:endParaRPr lang="en-US" altLang="ko-KR" sz="36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8B3FF9-3F8D-143E-5BEB-A49AF8F7EAB9}"/>
              </a:ext>
            </a:extLst>
          </p:cNvPr>
          <p:cNvGrpSpPr>
            <a:grpSpLocks noChangeAspect="1"/>
          </p:cNvGrpSpPr>
          <p:nvPr/>
        </p:nvGrpSpPr>
        <p:grpSpPr>
          <a:xfrm>
            <a:off x="1248680" y="5205737"/>
            <a:ext cx="15790639" cy="4738363"/>
            <a:chOff x="0" y="0"/>
            <a:chExt cx="18938240" cy="635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BA0B812-E10A-E267-9B45-C0CD7F807FB8}"/>
                </a:ext>
              </a:extLst>
            </p:cNvPr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79B54DD-6EBC-0A5B-3143-0054B8C02150}"/>
                </a:ext>
              </a:extLst>
            </p:cNvPr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DA5D81-86E6-F99B-644C-D1DF516E5B0D}"/>
                </a:ext>
              </a:extLst>
            </p:cNvPr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75FCBA5-04AF-CD8D-6FF1-E71E290BD3FB}"/>
                </a:ext>
              </a:extLst>
            </p:cNvPr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72FEBA-63F3-8711-952C-FD8A3F63DE60}"/>
              </a:ext>
            </a:extLst>
          </p:cNvPr>
          <p:cNvSpPr txBox="1"/>
          <p:nvPr/>
        </p:nvSpPr>
        <p:spPr>
          <a:xfrm>
            <a:off x="1534919" y="6286500"/>
            <a:ext cx="15533881" cy="337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6622"/>
              </a:lnSpc>
            </a:pPr>
            <a:r>
              <a:rPr lang="ko-KR" altLang="en-US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직관적이고 사용 용이한 </a:t>
            </a:r>
            <a:r>
              <a:rPr lang="en-US" altLang="ko-KR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Editor </a:t>
            </a:r>
            <a:r>
              <a:rPr lang="ko-KR" altLang="en-US" sz="4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개발</a:t>
            </a:r>
            <a:endParaRPr lang="en-US" altLang="ko-KR" sz="4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285750" lvl="0" indent="-285750">
              <a:lnSpc>
                <a:spcPts val="6622"/>
              </a:lnSpc>
              <a:buFontTx/>
              <a:buChar char="-"/>
            </a:pP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(As-is)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기능에 몰두해 사용성이 어려운 전문가용 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tool</a:t>
            </a:r>
          </a:p>
          <a:p>
            <a:pPr marL="285750" lvl="0" indent="-285750">
              <a:lnSpc>
                <a:spcPts val="6622"/>
              </a:lnSpc>
              <a:buFontTx/>
              <a:buChar char="-"/>
            </a:pP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(To-be)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직관적이고 사용성을 높인 유용한 도구</a:t>
            </a:r>
            <a:endParaRPr lang="en-US" altLang="ko-KR" sz="3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742950" lvl="1" indent="-285750">
              <a:lnSpc>
                <a:spcPts val="6622"/>
              </a:lnSpc>
              <a:buFontTx/>
              <a:buChar char="-"/>
            </a:pP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ex)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옵션 한글화 및 기능 직관화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GUI 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간소화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tool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tip</a:t>
            </a:r>
            <a:r>
              <a:rPr lang="ko-KR" altLang="en-US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추가 등등</a:t>
            </a:r>
            <a:r>
              <a:rPr lang="en-US" altLang="ko-KR" sz="3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00522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454473" y="4187242"/>
            <a:ext cx="15379054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7"/>
              </a:lnSpc>
            </a:pPr>
            <a:r>
              <a:rPr lang="ko-KR" altLang="en-US" sz="8098" dirty="0">
                <a:solidFill>
                  <a:srgbClr val="000000"/>
                </a:solidFill>
                <a:latin typeface="TDTD와이즈굴림"/>
                <a:ea typeface="TDTD와이즈굴림"/>
              </a:rPr>
              <a:t>프로젝트 결과</a:t>
            </a:r>
            <a:endParaRPr lang="en-US" sz="8098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265630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739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569603" y="-1318237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723900"/>
            <a:ext cx="16764000" cy="8839200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587968" y="1999531"/>
            <a:ext cx="911206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기본적인 형태 </a:t>
            </a:r>
            <a:r>
              <a:rPr lang="en-US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]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299A1E-5CDE-5188-2A8B-410269D37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3212879"/>
            <a:ext cx="7306223" cy="47129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CF09BF-6D39-C53E-C47C-DB3449063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43" y="3212878"/>
            <a:ext cx="6966857" cy="246364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E45C26A-7AC2-BABE-F025-3CE8A93D3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43" y="5667990"/>
            <a:ext cx="6966857" cy="22481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C6FCD8-9C27-2013-CA50-BCB954BE3A7E}"/>
              </a:ext>
            </a:extLst>
          </p:cNvPr>
          <p:cNvSpPr txBox="1"/>
          <p:nvPr/>
        </p:nvSpPr>
        <p:spPr>
          <a:xfrm>
            <a:off x="3657600" y="7934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기본 기능을 갖춘 에디터 </a:t>
            </a:r>
            <a:endParaRPr lang="en-US" altLang="ko-KR" sz="1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3A524-249A-90F0-9889-FE12F2018428}"/>
              </a:ext>
            </a:extLst>
          </p:cNvPr>
          <p:cNvSpPr txBox="1"/>
          <p:nvPr/>
        </p:nvSpPr>
        <p:spPr>
          <a:xfrm>
            <a:off x="11527971" y="804744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배너 디자인</a:t>
            </a:r>
            <a:r>
              <a:rPr lang="en-US" altLang="ko-KR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(</a:t>
            </a:r>
            <a:r>
              <a:rPr lang="ko-KR" altLang="en-US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구 버전</a:t>
            </a:r>
            <a:r>
              <a:rPr lang="en-US" altLang="ko-KR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426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A9A6-5391-9682-5879-3273B35F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7AAA34-22FE-898F-D17E-8C2594953B69}"/>
              </a:ext>
            </a:extLst>
          </p:cNvPr>
          <p:cNvSpPr/>
          <p:nvPr/>
        </p:nvSpPr>
        <p:spPr>
          <a:xfrm>
            <a:off x="-71739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4687E34-6539-AB15-2171-45E4F2B8181F}"/>
              </a:ext>
            </a:extLst>
          </p:cNvPr>
          <p:cNvSpPr/>
          <p:nvPr/>
        </p:nvSpPr>
        <p:spPr>
          <a:xfrm>
            <a:off x="9569603" y="-1318237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517781A-1AE8-15C7-6459-7327E7D686A2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" y="723900"/>
            <a:ext cx="16764000" cy="8839200"/>
            <a:chOff x="0" y="0"/>
            <a:chExt cx="845693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4DE14B0-92B0-EBA8-88FB-425BE22292C2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D28490A-1190-1C4E-B7FE-7743EE3BDC58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F6FB20-7FB7-A2A3-1ED2-324C3B517F4A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A68F26F-2E40-C107-31A4-150B58F204FE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5C909D-08BB-48FF-42FB-26FE6DBD10C1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237741D-8923-FCC0-58C4-12D57DDB6B03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76EF7E0-A2BE-1F38-F682-5E4ACDA77106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7ACBDA8-37B7-F879-A9B4-63B57E42E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604" y="3066001"/>
            <a:ext cx="6356196" cy="2534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5A15D6-2E85-ED6E-A652-2066E0A6E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5729909"/>
            <a:ext cx="7047755" cy="22050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00E06A-90BB-1388-54FD-9F9DB060F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075059"/>
            <a:ext cx="7696200" cy="47354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4BEF04-2C84-9CAF-644C-884810A090E3}"/>
              </a:ext>
            </a:extLst>
          </p:cNvPr>
          <p:cNvSpPr txBox="1"/>
          <p:nvPr/>
        </p:nvSpPr>
        <p:spPr>
          <a:xfrm>
            <a:off x="3657600" y="79349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재구성한 </a:t>
            </a:r>
            <a:r>
              <a:rPr lang="en-US" altLang="ko-KR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Home </a:t>
            </a:r>
            <a:r>
              <a:rPr lang="ko-KR" altLang="en-US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화면</a:t>
            </a:r>
            <a:endParaRPr lang="en-US" altLang="ko-KR" sz="1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385A2-FE4E-4F8B-7FCA-D59546A401BD}"/>
              </a:ext>
            </a:extLst>
          </p:cNvPr>
          <p:cNvSpPr txBox="1"/>
          <p:nvPr/>
        </p:nvSpPr>
        <p:spPr>
          <a:xfrm>
            <a:off x="11707562" y="7862776"/>
            <a:ext cx="299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</a:t>
            </a:r>
            <a:r>
              <a:rPr lang="en-US" altLang="ko-KR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D</a:t>
            </a:r>
            <a:r>
              <a:rPr lang="ko-KR" altLang="en-US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Editor / Upload</a:t>
            </a:r>
            <a:endParaRPr lang="en-US" altLang="ko-KR" sz="1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FBF87-3CEC-C4C6-4009-1941A5F4303A}"/>
              </a:ext>
            </a:extLst>
          </p:cNvPr>
          <p:cNvSpPr txBox="1"/>
          <p:nvPr/>
        </p:nvSpPr>
        <p:spPr>
          <a:xfrm>
            <a:off x="4126101" y="1934806"/>
            <a:ext cx="102904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altLang="ko-KR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 </a:t>
            </a:r>
            <a:r>
              <a:rPr lang="ko-KR" altLang="en-US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개선한 형태 </a:t>
            </a:r>
            <a:r>
              <a:rPr lang="en-US" altLang="ko-KR" sz="6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9080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C0BD-B5A0-30DC-E790-7B7291881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6D4C21-94AC-D6EC-2529-FFE5E6BAE2DA}"/>
              </a:ext>
            </a:extLst>
          </p:cNvPr>
          <p:cNvSpPr/>
          <p:nvPr/>
        </p:nvSpPr>
        <p:spPr>
          <a:xfrm>
            <a:off x="-71739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B9DA0A-6F5D-BFEC-EEB8-4B038B098483}"/>
              </a:ext>
            </a:extLst>
          </p:cNvPr>
          <p:cNvSpPr/>
          <p:nvPr/>
        </p:nvSpPr>
        <p:spPr>
          <a:xfrm>
            <a:off x="9569603" y="-1318237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4F89AF5-EA20-7C3B-F2E3-8FB320628A27}"/>
              </a:ext>
            </a:extLst>
          </p:cNvPr>
          <p:cNvGrpSpPr>
            <a:grpSpLocks noChangeAspect="1"/>
          </p:cNvGrpSpPr>
          <p:nvPr/>
        </p:nvGrpSpPr>
        <p:grpSpPr>
          <a:xfrm>
            <a:off x="914399" y="723900"/>
            <a:ext cx="16764000" cy="8839199"/>
            <a:chOff x="0" y="0"/>
            <a:chExt cx="8456930" cy="634999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76F48EB-AAC9-7912-731E-7AD7916703EA}"/>
                </a:ext>
              </a:extLst>
            </p:cNvPr>
            <p:cNvSpPr/>
            <p:nvPr/>
          </p:nvSpPr>
          <p:spPr>
            <a:xfrm>
              <a:off x="0" y="0"/>
              <a:ext cx="8456930" cy="6349997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BB4488-E523-29A3-7C59-DDB960ACF679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98862B-4EA7-165F-6437-22374EE91624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067F83-A6EC-13B2-3AEA-D4BE70E11CAE}"/>
                </a:ext>
              </a:extLst>
            </p:cNvPr>
            <p:cNvSpPr/>
            <p:nvPr/>
          </p:nvSpPr>
          <p:spPr>
            <a:xfrm>
              <a:off x="683260" y="5888987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C4DD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D9525A-6DF2-B55F-F819-820D5EACB6A1}"/>
                </a:ext>
              </a:extLst>
            </p:cNvPr>
            <p:cNvSpPr/>
            <p:nvPr/>
          </p:nvSpPr>
          <p:spPr>
            <a:xfrm>
              <a:off x="31750" y="31749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BFCB76-2A27-ECDF-6F6F-6AED112E0AD7}"/>
                </a:ext>
              </a:extLst>
            </p:cNvPr>
            <p:cNvSpPr/>
            <p:nvPr/>
          </p:nvSpPr>
          <p:spPr>
            <a:xfrm>
              <a:off x="31750" y="652780"/>
              <a:ext cx="8393430" cy="5059678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A811452-DC62-BF7A-F846-2FDB5C8157D6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bandicam 2024-10-15 21-37-48-567">
            <a:hlinkClick r:id="" action="ppaction://media"/>
            <a:extLst>
              <a:ext uri="{FF2B5EF4-FFF2-40B4-BE49-F238E27FC236}">
                <a16:creationId xmlns:a16="http://schemas.microsoft.com/office/drawing/2014/main" id="{3A54B682-C476-C7DB-0D48-59F047B07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0508" y="1943100"/>
            <a:ext cx="13729264" cy="65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2749" y="2547562"/>
            <a:ext cx="16742502" cy="6329737"/>
            <a:chOff x="0" y="0"/>
            <a:chExt cx="18938240" cy="6350000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142754" y="3930897"/>
            <a:ext cx="8002491" cy="89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en-US" sz="6622" spc="145">
                <a:solidFill>
                  <a:srgbClr val="000000"/>
                </a:solidFill>
                <a:latin typeface="TDTD와이즈굴림"/>
                <a:ea typeface="TDTD와이즈굴림"/>
              </a:rPr>
              <a:t>[ 결론 ]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5666" y="5197679"/>
            <a:ext cx="15716667" cy="327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6622"/>
              </a:lnSpc>
              <a:buAutoNum type="arabicPeriod"/>
            </a:pP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본 프로젝트는 문서 편집 기능과 </a:t>
            </a: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3D Editor </a:t>
            </a: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를 결합한 자유도 높은 커뮤니티 형태의</a:t>
            </a:r>
            <a:endParaRPr lang="en-US" altLang="ko-KR" sz="2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lvl="0" algn="l">
              <a:lnSpc>
                <a:spcPts val="6622"/>
              </a:lnSpc>
            </a:pP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 WYSIWYG Editor</a:t>
            </a:r>
          </a:p>
          <a:p>
            <a:pPr lvl="0" algn="l">
              <a:lnSpc>
                <a:spcPts val="6622"/>
              </a:lnSpc>
            </a:pP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2. 3D</a:t>
            </a: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Model</a:t>
            </a: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를 공유하고 설명함으로서 새로운 영감을 줄 수 있는 아이디어 서비스</a:t>
            </a:r>
            <a:endParaRPr lang="en-US" altLang="ko-KR" sz="2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lvl="0" algn="l">
              <a:lnSpc>
                <a:spcPts val="6622"/>
              </a:lnSpc>
            </a:pP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3. </a:t>
            </a: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재정 문제로 프로젝트 서비스 배포 중단 </a:t>
            </a:r>
            <a:r>
              <a:rPr lang="en-US" altLang="ko-KR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-&gt; 3D</a:t>
            </a:r>
            <a:r>
              <a:rPr lang="ko-KR" altLang="en-US" sz="2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기능을 체험할 수 있는 클라이언트 배포</a:t>
            </a:r>
            <a:endParaRPr lang="en-US" altLang="ko-KR" sz="2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26911" y="2652445"/>
            <a:ext cx="6634178" cy="4982111"/>
            <a:chOff x="0" y="0"/>
            <a:chExt cx="8455660" cy="6350000"/>
          </a:xfrm>
        </p:grpSpPr>
        <p:sp>
          <p:nvSpPr>
            <p:cNvPr id="5" name="Freeform 5"/>
            <p:cNvSpPr/>
            <p:nvPr/>
          </p:nvSpPr>
          <p:spPr>
            <a:xfrm>
              <a:off x="15240" y="5910580"/>
              <a:ext cx="8425180" cy="424180"/>
            </a:xfrm>
            <a:custGeom>
              <a:avLst/>
              <a:gdLst/>
              <a:ahLst/>
              <a:cxnLst/>
              <a:rect l="l" t="t" r="r" b="b"/>
              <a:pathLst>
                <a:path w="8425180" h="424180">
                  <a:moveTo>
                    <a:pt x="7769860" y="424180"/>
                  </a:moveTo>
                  <a:lnTo>
                    <a:pt x="2839720" y="424180"/>
                  </a:lnTo>
                  <a:lnTo>
                    <a:pt x="2839720" y="1270"/>
                  </a:lnTo>
                  <a:lnTo>
                    <a:pt x="7769860" y="1270"/>
                  </a:lnTo>
                  <a:lnTo>
                    <a:pt x="7769860" y="424180"/>
                  </a:lnTo>
                  <a:close/>
                  <a:moveTo>
                    <a:pt x="652780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651510" y="422910"/>
                  </a:lnTo>
                  <a:lnTo>
                    <a:pt x="652780" y="0"/>
                  </a:lnTo>
                  <a:lnTo>
                    <a:pt x="652780" y="0"/>
                  </a:lnTo>
                  <a:close/>
                  <a:moveTo>
                    <a:pt x="8425180" y="0"/>
                  </a:moveTo>
                  <a:lnTo>
                    <a:pt x="7769860" y="0"/>
                  </a:lnTo>
                  <a:lnTo>
                    <a:pt x="7769860" y="422910"/>
                  </a:lnTo>
                  <a:lnTo>
                    <a:pt x="8425180" y="42291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240" y="15240"/>
              <a:ext cx="8425180" cy="6319520"/>
            </a:xfrm>
            <a:custGeom>
              <a:avLst/>
              <a:gdLst/>
              <a:ahLst/>
              <a:cxnLst/>
              <a:rect l="l" t="t" r="r" b="b"/>
              <a:pathLst>
                <a:path w="8425180" h="6319520">
                  <a:moveTo>
                    <a:pt x="2839720" y="6319520"/>
                  </a:moveTo>
                  <a:lnTo>
                    <a:pt x="652780" y="6319520"/>
                  </a:lnTo>
                  <a:lnTo>
                    <a:pt x="652780" y="5896610"/>
                  </a:lnTo>
                  <a:lnTo>
                    <a:pt x="2840990" y="5896610"/>
                  </a:lnTo>
                  <a:lnTo>
                    <a:pt x="2839720" y="6319520"/>
                  </a:lnTo>
                  <a:lnTo>
                    <a:pt x="2839720" y="6319520"/>
                  </a:lnTo>
                  <a:close/>
                  <a:moveTo>
                    <a:pt x="8425180" y="0"/>
                  </a:moveTo>
                  <a:lnTo>
                    <a:pt x="0" y="0"/>
                  </a:lnTo>
                  <a:lnTo>
                    <a:pt x="0" y="622300"/>
                  </a:lnTo>
                  <a:lnTo>
                    <a:pt x="8425180" y="622300"/>
                  </a:lnTo>
                  <a:lnTo>
                    <a:pt x="8425180" y="0"/>
                  </a:lnTo>
                  <a:lnTo>
                    <a:pt x="842518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240" y="637540"/>
              <a:ext cx="8425180" cy="5273040"/>
            </a:xfrm>
            <a:custGeom>
              <a:avLst/>
              <a:gdLst/>
              <a:ahLst/>
              <a:cxnLst/>
              <a:rect l="l" t="t" r="r" b="b"/>
              <a:pathLst>
                <a:path w="8425180" h="5273040">
                  <a:moveTo>
                    <a:pt x="8425180" y="5273040"/>
                  </a:moveTo>
                  <a:lnTo>
                    <a:pt x="0" y="5273040"/>
                  </a:lnTo>
                  <a:lnTo>
                    <a:pt x="0" y="0"/>
                  </a:lnTo>
                  <a:lnTo>
                    <a:pt x="8425180" y="0"/>
                  </a:lnTo>
                  <a:lnTo>
                    <a:pt x="8425180" y="5273040"/>
                  </a:lnTo>
                  <a:lnTo>
                    <a:pt x="8425180" y="527304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455660" cy="6348730"/>
            </a:xfrm>
            <a:custGeom>
              <a:avLst/>
              <a:gdLst/>
              <a:ahLst/>
              <a:cxnLst/>
              <a:rect l="l" t="t" r="r" b="b"/>
              <a:pathLst>
                <a:path w="8455660" h="6348730">
                  <a:moveTo>
                    <a:pt x="8440420" y="0"/>
                  </a:moveTo>
                  <a:lnTo>
                    <a:pt x="15240" y="0"/>
                  </a:lnTo>
                  <a:cubicBezTo>
                    <a:pt x="7620" y="0"/>
                    <a:pt x="0" y="7620"/>
                    <a:pt x="0" y="15240"/>
                  </a:cubicBezTo>
                  <a:lnTo>
                    <a:pt x="0" y="5910580"/>
                  </a:lnTo>
                  <a:lnTo>
                    <a:pt x="0" y="6333490"/>
                  </a:lnTo>
                  <a:cubicBezTo>
                    <a:pt x="0" y="6342380"/>
                    <a:pt x="7620" y="6348730"/>
                    <a:pt x="15240" y="6348730"/>
                  </a:cubicBezTo>
                  <a:lnTo>
                    <a:pt x="666750" y="6348730"/>
                  </a:lnTo>
                  <a:lnTo>
                    <a:pt x="2854960" y="6348730"/>
                  </a:lnTo>
                  <a:lnTo>
                    <a:pt x="7785100" y="6348730"/>
                  </a:lnTo>
                  <a:lnTo>
                    <a:pt x="8440420" y="6348730"/>
                  </a:lnTo>
                  <a:cubicBezTo>
                    <a:pt x="8449310" y="6348730"/>
                    <a:pt x="8455660" y="6341110"/>
                    <a:pt x="8455660" y="6333490"/>
                  </a:cubicBezTo>
                  <a:lnTo>
                    <a:pt x="8455660" y="5910580"/>
                  </a:lnTo>
                  <a:lnTo>
                    <a:pt x="8455660" y="15240"/>
                  </a:lnTo>
                  <a:cubicBezTo>
                    <a:pt x="8455660" y="7620"/>
                    <a:pt x="8449310" y="0"/>
                    <a:pt x="8440420" y="0"/>
                  </a:cubicBezTo>
                  <a:close/>
                  <a:moveTo>
                    <a:pt x="7785100" y="5895340"/>
                  </a:moveTo>
                  <a:lnTo>
                    <a:pt x="2854960" y="5895340"/>
                  </a:lnTo>
                  <a:lnTo>
                    <a:pt x="668020" y="5895340"/>
                  </a:lnTo>
                  <a:lnTo>
                    <a:pt x="31750" y="5895340"/>
                  </a:lnTo>
                  <a:lnTo>
                    <a:pt x="31750" y="652780"/>
                  </a:lnTo>
                  <a:lnTo>
                    <a:pt x="8425180" y="652780"/>
                  </a:lnTo>
                  <a:lnTo>
                    <a:pt x="8425180" y="5895340"/>
                  </a:lnTo>
                  <a:lnTo>
                    <a:pt x="7785100" y="5895340"/>
                  </a:lnTo>
                  <a:lnTo>
                    <a:pt x="7785100" y="5895340"/>
                  </a:lnTo>
                  <a:close/>
                  <a:moveTo>
                    <a:pt x="8425180" y="31750"/>
                  </a:moveTo>
                  <a:lnTo>
                    <a:pt x="8425180" y="622300"/>
                  </a:lnTo>
                  <a:lnTo>
                    <a:pt x="31750" y="622300"/>
                  </a:lnTo>
                  <a:lnTo>
                    <a:pt x="31750" y="31750"/>
                  </a:lnTo>
                  <a:lnTo>
                    <a:pt x="8425180" y="31750"/>
                  </a:lnTo>
                  <a:close/>
                  <a:moveTo>
                    <a:pt x="31750" y="5927090"/>
                  </a:moveTo>
                  <a:lnTo>
                    <a:pt x="652780" y="5927090"/>
                  </a:lnTo>
                  <a:lnTo>
                    <a:pt x="652780" y="6319520"/>
                  </a:lnTo>
                  <a:lnTo>
                    <a:pt x="31750" y="6319520"/>
                  </a:lnTo>
                  <a:lnTo>
                    <a:pt x="31750" y="5927090"/>
                  </a:lnTo>
                  <a:close/>
                  <a:moveTo>
                    <a:pt x="683260" y="6318250"/>
                  </a:moveTo>
                  <a:lnTo>
                    <a:pt x="683260" y="5925820"/>
                  </a:lnTo>
                  <a:lnTo>
                    <a:pt x="2839720" y="5925820"/>
                  </a:lnTo>
                  <a:lnTo>
                    <a:pt x="2839720" y="6318250"/>
                  </a:lnTo>
                  <a:lnTo>
                    <a:pt x="683260" y="6318250"/>
                  </a:lnTo>
                  <a:close/>
                  <a:moveTo>
                    <a:pt x="2871470" y="6318250"/>
                  </a:moveTo>
                  <a:lnTo>
                    <a:pt x="2871470" y="5925820"/>
                  </a:lnTo>
                  <a:lnTo>
                    <a:pt x="7769861" y="5925820"/>
                  </a:lnTo>
                  <a:lnTo>
                    <a:pt x="7769861" y="6318250"/>
                  </a:lnTo>
                  <a:lnTo>
                    <a:pt x="2871470" y="6318250"/>
                  </a:lnTo>
                  <a:close/>
                  <a:moveTo>
                    <a:pt x="8425180" y="6318250"/>
                  </a:moveTo>
                  <a:lnTo>
                    <a:pt x="7801611" y="6318250"/>
                  </a:lnTo>
                  <a:lnTo>
                    <a:pt x="7801611" y="5925820"/>
                  </a:lnTo>
                  <a:lnTo>
                    <a:pt x="8425180" y="5925820"/>
                  </a:lnTo>
                  <a:lnTo>
                    <a:pt x="8425180" y="6318250"/>
                  </a:lnTo>
                  <a:close/>
                  <a:moveTo>
                    <a:pt x="226060" y="467360"/>
                  </a:moveTo>
                  <a:lnTo>
                    <a:pt x="339090" y="342900"/>
                  </a:lnTo>
                  <a:lnTo>
                    <a:pt x="226060" y="218440"/>
                  </a:lnTo>
                  <a:cubicBezTo>
                    <a:pt x="219710" y="212090"/>
                    <a:pt x="220980" y="201930"/>
                    <a:pt x="227330" y="196850"/>
                  </a:cubicBezTo>
                  <a:cubicBezTo>
                    <a:pt x="233680" y="190500"/>
                    <a:pt x="243840" y="191770"/>
                    <a:pt x="248920" y="198120"/>
                  </a:cubicBezTo>
                  <a:lnTo>
                    <a:pt x="359410" y="320040"/>
                  </a:lnTo>
                  <a:lnTo>
                    <a:pt x="469900" y="198120"/>
                  </a:lnTo>
                  <a:cubicBezTo>
                    <a:pt x="476250" y="191770"/>
                    <a:pt x="485140" y="191770"/>
                    <a:pt x="491490" y="196850"/>
                  </a:cubicBezTo>
                  <a:cubicBezTo>
                    <a:pt x="497840" y="203200"/>
                    <a:pt x="497840" y="212090"/>
                    <a:pt x="492760" y="218440"/>
                  </a:cubicBezTo>
                  <a:lnTo>
                    <a:pt x="381000" y="344170"/>
                  </a:lnTo>
                  <a:lnTo>
                    <a:pt x="494030" y="468630"/>
                  </a:lnTo>
                  <a:cubicBezTo>
                    <a:pt x="500380" y="474980"/>
                    <a:pt x="499110" y="485140"/>
                    <a:pt x="492760" y="490220"/>
                  </a:cubicBezTo>
                  <a:cubicBezTo>
                    <a:pt x="490220" y="492760"/>
                    <a:pt x="486410" y="494030"/>
                    <a:pt x="482600" y="494030"/>
                  </a:cubicBezTo>
                  <a:cubicBezTo>
                    <a:pt x="478790" y="494030"/>
                    <a:pt x="473710" y="492760"/>
                    <a:pt x="471170" y="488950"/>
                  </a:cubicBezTo>
                  <a:lnTo>
                    <a:pt x="360680" y="367030"/>
                  </a:lnTo>
                  <a:lnTo>
                    <a:pt x="250190" y="488950"/>
                  </a:lnTo>
                  <a:cubicBezTo>
                    <a:pt x="247650" y="492760"/>
                    <a:pt x="242570" y="494030"/>
                    <a:pt x="238760" y="494030"/>
                  </a:cubicBezTo>
                  <a:cubicBezTo>
                    <a:pt x="234950" y="494030"/>
                    <a:pt x="231140" y="492760"/>
                    <a:pt x="228600" y="490220"/>
                  </a:cubicBezTo>
                  <a:cubicBezTo>
                    <a:pt x="220980" y="483870"/>
                    <a:pt x="220980" y="473710"/>
                    <a:pt x="226060" y="467360"/>
                  </a:cubicBezTo>
                  <a:close/>
                  <a:moveTo>
                    <a:pt x="1104900" y="344170"/>
                  </a:moveTo>
                  <a:cubicBezTo>
                    <a:pt x="1104900" y="335280"/>
                    <a:pt x="1112520" y="328930"/>
                    <a:pt x="1120140" y="328930"/>
                  </a:cubicBezTo>
                  <a:lnTo>
                    <a:pt x="1363980" y="328930"/>
                  </a:lnTo>
                  <a:cubicBezTo>
                    <a:pt x="1372870" y="328930"/>
                    <a:pt x="1379220" y="336550"/>
                    <a:pt x="1379220" y="344170"/>
                  </a:cubicBezTo>
                  <a:cubicBezTo>
                    <a:pt x="1379220" y="353060"/>
                    <a:pt x="1371600" y="359410"/>
                    <a:pt x="1363980" y="359410"/>
                  </a:cubicBezTo>
                  <a:lnTo>
                    <a:pt x="1120140" y="359410"/>
                  </a:lnTo>
                  <a:cubicBezTo>
                    <a:pt x="1111250" y="359410"/>
                    <a:pt x="1104900" y="351790"/>
                    <a:pt x="1104900" y="344170"/>
                  </a:cubicBezTo>
                  <a:close/>
                  <a:moveTo>
                    <a:pt x="676910" y="452120"/>
                  </a:moveTo>
                  <a:lnTo>
                    <a:pt x="702310" y="452120"/>
                  </a:lnTo>
                  <a:lnTo>
                    <a:pt x="702310" y="477520"/>
                  </a:lnTo>
                  <a:cubicBezTo>
                    <a:pt x="702310" y="486410"/>
                    <a:pt x="709930" y="492760"/>
                    <a:pt x="717550" y="492760"/>
                  </a:cubicBezTo>
                  <a:lnTo>
                    <a:pt x="924560" y="492760"/>
                  </a:lnTo>
                  <a:cubicBezTo>
                    <a:pt x="933450" y="492760"/>
                    <a:pt x="939800" y="485140"/>
                    <a:pt x="939800" y="477520"/>
                  </a:cubicBezTo>
                  <a:lnTo>
                    <a:pt x="939800" y="250190"/>
                  </a:lnTo>
                  <a:cubicBezTo>
                    <a:pt x="939800" y="241300"/>
                    <a:pt x="932180" y="234950"/>
                    <a:pt x="924560" y="234950"/>
                  </a:cubicBezTo>
                  <a:lnTo>
                    <a:pt x="899160" y="234950"/>
                  </a:lnTo>
                  <a:lnTo>
                    <a:pt x="899160" y="209550"/>
                  </a:lnTo>
                  <a:cubicBezTo>
                    <a:pt x="899160" y="200660"/>
                    <a:pt x="891540" y="194310"/>
                    <a:pt x="883920" y="194310"/>
                  </a:cubicBezTo>
                  <a:lnTo>
                    <a:pt x="676910" y="194310"/>
                  </a:lnTo>
                  <a:cubicBezTo>
                    <a:pt x="668020" y="194310"/>
                    <a:pt x="661670" y="201930"/>
                    <a:pt x="661670" y="209550"/>
                  </a:cubicBezTo>
                  <a:lnTo>
                    <a:pt x="661670" y="436880"/>
                  </a:lnTo>
                  <a:cubicBezTo>
                    <a:pt x="661670" y="445770"/>
                    <a:pt x="668020" y="452120"/>
                    <a:pt x="676910" y="452120"/>
                  </a:cubicBezTo>
                  <a:close/>
                  <a:moveTo>
                    <a:pt x="909320" y="265430"/>
                  </a:moveTo>
                  <a:lnTo>
                    <a:pt x="909320" y="462280"/>
                  </a:lnTo>
                  <a:lnTo>
                    <a:pt x="734060" y="462280"/>
                  </a:lnTo>
                  <a:lnTo>
                    <a:pt x="734060" y="452120"/>
                  </a:lnTo>
                  <a:lnTo>
                    <a:pt x="883920" y="452120"/>
                  </a:lnTo>
                  <a:cubicBezTo>
                    <a:pt x="892810" y="452120"/>
                    <a:pt x="899160" y="444500"/>
                    <a:pt x="899160" y="436880"/>
                  </a:cubicBezTo>
                  <a:lnTo>
                    <a:pt x="899160" y="265430"/>
                  </a:lnTo>
                  <a:lnTo>
                    <a:pt x="909320" y="265430"/>
                  </a:lnTo>
                  <a:close/>
                  <a:moveTo>
                    <a:pt x="692150" y="224790"/>
                  </a:moveTo>
                  <a:lnTo>
                    <a:pt x="867410" y="224790"/>
                  </a:lnTo>
                  <a:lnTo>
                    <a:pt x="867410" y="421640"/>
                  </a:lnTo>
                  <a:lnTo>
                    <a:pt x="692150" y="421640"/>
                  </a:lnTo>
                  <a:lnTo>
                    <a:pt x="692150" y="224790"/>
                  </a:lnTo>
                  <a:close/>
                  <a:moveTo>
                    <a:pt x="466090" y="6236970"/>
                  </a:moveTo>
                  <a:cubicBezTo>
                    <a:pt x="463550" y="6242050"/>
                    <a:pt x="457200" y="6245860"/>
                    <a:pt x="452120" y="6245860"/>
                  </a:cubicBezTo>
                  <a:cubicBezTo>
                    <a:pt x="449580" y="6245860"/>
                    <a:pt x="447040" y="6245860"/>
                    <a:pt x="444500" y="6244590"/>
                  </a:cubicBezTo>
                  <a:lnTo>
                    <a:pt x="229870" y="6137910"/>
                  </a:lnTo>
                  <a:cubicBezTo>
                    <a:pt x="224790" y="6135370"/>
                    <a:pt x="220980" y="6130290"/>
                    <a:pt x="220980" y="6123940"/>
                  </a:cubicBezTo>
                  <a:cubicBezTo>
                    <a:pt x="220980" y="6117590"/>
                    <a:pt x="224790" y="6112510"/>
                    <a:pt x="229870" y="6109970"/>
                  </a:cubicBezTo>
                  <a:lnTo>
                    <a:pt x="444500" y="6003290"/>
                  </a:lnTo>
                  <a:cubicBezTo>
                    <a:pt x="452120" y="5999480"/>
                    <a:pt x="461010" y="6002020"/>
                    <a:pt x="466090" y="6010910"/>
                  </a:cubicBezTo>
                  <a:cubicBezTo>
                    <a:pt x="469900" y="6018530"/>
                    <a:pt x="467360" y="6027420"/>
                    <a:pt x="458470" y="6032500"/>
                  </a:cubicBezTo>
                  <a:lnTo>
                    <a:pt x="271780" y="6125210"/>
                  </a:lnTo>
                  <a:lnTo>
                    <a:pt x="458470" y="6217920"/>
                  </a:lnTo>
                  <a:cubicBezTo>
                    <a:pt x="467360" y="6219190"/>
                    <a:pt x="469900" y="6229350"/>
                    <a:pt x="466090" y="6236970"/>
                  </a:cubicBezTo>
                  <a:close/>
                  <a:moveTo>
                    <a:pt x="7989570" y="6008370"/>
                  </a:moveTo>
                  <a:cubicBezTo>
                    <a:pt x="7993380" y="6000750"/>
                    <a:pt x="8002270" y="5996940"/>
                    <a:pt x="8011160" y="6000750"/>
                  </a:cubicBezTo>
                  <a:lnTo>
                    <a:pt x="8225790" y="6107430"/>
                  </a:lnTo>
                  <a:cubicBezTo>
                    <a:pt x="8230870" y="6109970"/>
                    <a:pt x="8234680" y="6115050"/>
                    <a:pt x="8234680" y="6121400"/>
                  </a:cubicBezTo>
                  <a:cubicBezTo>
                    <a:pt x="8234680" y="6127750"/>
                    <a:pt x="8230870" y="6132830"/>
                    <a:pt x="8225790" y="6135370"/>
                  </a:cubicBezTo>
                  <a:lnTo>
                    <a:pt x="8011160" y="6242050"/>
                  </a:lnTo>
                  <a:cubicBezTo>
                    <a:pt x="8008620" y="6243320"/>
                    <a:pt x="8006080" y="6243320"/>
                    <a:pt x="8003540" y="6243320"/>
                  </a:cubicBezTo>
                  <a:cubicBezTo>
                    <a:pt x="7997190" y="6243320"/>
                    <a:pt x="7992110" y="6239510"/>
                    <a:pt x="7989570" y="6234430"/>
                  </a:cubicBezTo>
                  <a:cubicBezTo>
                    <a:pt x="7985761" y="6226810"/>
                    <a:pt x="7988301" y="6217920"/>
                    <a:pt x="7997190" y="6212840"/>
                  </a:cubicBezTo>
                  <a:lnTo>
                    <a:pt x="8183880" y="6120130"/>
                  </a:lnTo>
                  <a:lnTo>
                    <a:pt x="7997190" y="6027420"/>
                  </a:lnTo>
                  <a:cubicBezTo>
                    <a:pt x="7989570" y="6026150"/>
                    <a:pt x="7985760" y="6015990"/>
                    <a:pt x="7989570" y="60083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43407" y="4421202"/>
            <a:ext cx="6001185" cy="14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7"/>
              </a:lnSpc>
            </a:pPr>
            <a:r>
              <a:rPr lang="en-US" altLang="ko-KR" sz="8000" dirty="0">
                <a:solidFill>
                  <a:srgbClr val="000000"/>
                </a:solidFill>
                <a:latin typeface="TDTD와이즈굴림"/>
                <a:ea typeface="TDTD와이즈굴림"/>
              </a:rPr>
              <a:t>Q &amp;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4A86D-05E8-8301-D5E1-6BB53A52B15D}"/>
              </a:ext>
            </a:extLst>
          </p:cNvPr>
          <p:cNvSpPr txBox="1"/>
          <p:nvPr/>
        </p:nvSpPr>
        <p:spPr>
          <a:xfrm>
            <a:off x="1219200" y="8115300"/>
            <a:ext cx="38548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Project</a:t>
            </a:r>
            <a:r>
              <a:rPr lang="ko-KR" altLang="en-US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600" kern="100" spc="-8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Github</a:t>
            </a:r>
            <a:endParaRPr lang="en-US" altLang="ko-KR" sz="16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https://github.com/hesuhesu/SW_</a:t>
            </a:r>
            <a:r>
              <a:rPr lang="en-US" altLang="ko-KR" sz="16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/>
              </a:rPr>
              <a:t>Project</a:t>
            </a:r>
            <a:endParaRPr lang="en-US" altLang="ko-KR" sz="16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Deployment Site</a:t>
            </a:r>
          </a:p>
          <a:p>
            <a:r>
              <a:rPr lang="en-US" altLang="ko-KR" sz="16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rPr>
              <a:t>https://gltfeditor.o-r.kr</a:t>
            </a:r>
            <a:endParaRPr lang="en-US" altLang="ko-KR" sz="16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454473" y="4187242"/>
            <a:ext cx="15379054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67"/>
              </a:lnSpc>
            </a:pPr>
            <a:r>
              <a:rPr lang="en-US" sz="8098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감사합니다</a:t>
            </a:r>
            <a:r>
              <a:rPr lang="en-US" sz="8098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4336575" y="2150861"/>
            <a:ext cx="9614849" cy="10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56"/>
              </a:lnSpc>
            </a:pPr>
            <a:r>
              <a:rPr lang="en-US" sz="7956" spc="175" dirty="0">
                <a:solidFill>
                  <a:srgbClr val="000000"/>
                </a:solidFill>
                <a:latin typeface="TDTD와이즈굴림"/>
                <a:ea typeface="TDTD와이즈굴림"/>
              </a:rPr>
              <a:t>[</a:t>
            </a:r>
            <a:r>
              <a:rPr lang="ko-KR" altLang="en-US" sz="7956" spc="175" dirty="0">
                <a:solidFill>
                  <a:srgbClr val="000000"/>
                </a:solidFill>
                <a:latin typeface="TDTD와이즈굴림"/>
                <a:ea typeface="TDTD와이즈굴림"/>
              </a:rPr>
              <a:t>진행 순서</a:t>
            </a:r>
            <a:r>
              <a:rPr lang="en-US" sz="7956" spc="175" dirty="0">
                <a:solidFill>
                  <a:srgbClr val="000000"/>
                </a:solidFill>
                <a:latin typeface="TDTD와이즈굴림"/>
                <a:ea typeface="TDTD와이즈굴림"/>
              </a:rPr>
              <a:t>]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558F16-B655-A8AC-4ACF-BBB3BE0EFCBC}"/>
              </a:ext>
            </a:extLst>
          </p:cNvPr>
          <p:cNvGrpSpPr/>
          <p:nvPr/>
        </p:nvGrpSpPr>
        <p:grpSpPr>
          <a:xfrm>
            <a:off x="3009898" y="4229100"/>
            <a:ext cx="12268200" cy="3085661"/>
            <a:chOff x="1650994" y="4042866"/>
            <a:chExt cx="11746362" cy="3085661"/>
          </a:xfrm>
        </p:grpSpPr>
        <p:grpSp>
          <p:nvGrpSpPr>
            <p:cNvPr id="17" name="Group 17"/>
            <p:cNvGrpSpPr/>
            <p:nvPr/>
          </p:nvGrpSpPr>
          <p:grpSpPr>
            <a:xfrm>
              <a:off x="1786205" y="4066461"/>
              <a:ext cx="1990635" cy="199063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 dirty="0">
                    <a:solidFill>
                      <a:srgbClr val="FEEFE8"/>
                    </a:solidFill>
                    <a:latin typeface="TDTD와이즈굴림"/>
                  </a:rPr>
                  <a:t>1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937669" y="4062145"/>
              <a:ext cx="1990635" cy="199063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20451" tIns="20451" rIns="20451" bIns="20451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r>
                  <a:rPr lang="en-US" sz="3999" dirty="0">
                    <a:solidFill>
                      <a:srgbClr val="FEEFE8"/>
                    </a:solidFill>
                    <a:latin typeface="TDTD와이즈굴림"/>
                  </a:rPr>
                  <a:t>2</a:t>
                </a:r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V="1">
              <a:off x="3775007" y="5061779"/>
              <a:ext cx="1162662" cy="1041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650994" y="6816454"/>
              <a:ext cx="2261056" cy="312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1"/>
                </a:lnSpc>
              </a:pPr>
              <a:r>
                <a:rPr lang="ko-KR" altLang="en-US" sz="2300" dirty="0">
                  <a:ea typeface="TDTD와이즈굴림"/>
                </a:rPr>
                <a:t>개발 배경과 이유</a:t>
              </a:r>
              <a:endParaRPr lang="en-US" sz="2300" dirty="0">
                <a:ea typeface="TDTD와이즈굴림"/>
              </a:endParaRPr>
            </a:p>
          </p:txBody>
        </p:sp>
        <p:grpSp>
          <p:nvGrpSpPr>
            <p:cNvPr id="44" name="Group 23">
              <a:extLst>
                <a:ext uri="{FF2B5EF4-FFF2-40B4-BE49-F238E27FC236}">
                  <a16:creationId xmlns:a16="http://schemas.microsoft.com/office/drawing/2014/main" id="{B967EAA9-117D-821D-6C03-4D3631FA37BA}"/>
                </a:ext>
              </a:extLst>
            </p:cNvPr>
            <p:cNvGrpSpPr/>
            <p:nvPr/>
          </p:nvGrpSpPr>
          <p:grpSpPr>
            <a:xfrm>
              <a:off x="8104590" y="4042866"/>
              <a:ext cx="1990635" cy="1990635"/>
              <a:chOff x="0" y="0"/>
              <a:chExt cx="812800" cy="812800"/>
            </a:xfrm>
          </p:grpSpPr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7AE8645-9CD4-B171-FB31-FC0DC72AEC4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25">
                <a:extLst>
                  <a:ext uri="{FF2B5EF4-FFF2-40B4-BE49-F238E27FC236}">
                    <a16:creationId xmlns:a16="http://schemas.microsoft.com/office/drawing/2014/main" id="{232BEABB-43DE-55B2-EFB3-C9BC74C1AE65}"/>
                  </a:ext>
                </a:extLst>
              </p:cNvPr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20451" tIns="20451" rIns="20451" bIns="20451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r>
                  <a:rPr lang="en-US" sz="3999" dirty="0">
                    <a:solidFill>
                      <a:srgbClr val="FEEFE8"/>
                    </a:solidFill>
                    <a:latin typeface="TDTD와이즈굴림"/>
                  </a:rPr>
                  <a:t>3</a:t>
                </a:r>
              </a:p>
            </p:txBody>
          </p:sp>
        </p:grpSp>
        <p:sp>
          <p:nvSpPr>
            <p:cNvPr id="47" name="AutoShape 29">
              <a:extLst>
                <a:ext uri="{FF2B5EF4-FFF2-40B4-BE49-F238E27FC236}">
                  <a16:creationId xmlns:a16="http://schemas.microsoft.com/office/drawing/2014/main" id="{0C2B9AAD-DBD6-8267-6336-2373BB8E3BD0}"/>
                </a:ext>
              </a:extLst>
            </p:cNvPr>
            <p:cNvSpPr/>
            <p:nvPr/>
          </p:nvSpPr>
          <p:spPr>
            <a:xfrm flipV="1">
              <a:off x="6941928" y="5042500"/>
              <a:ext cx="1162662" cy="1041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8" name="Group 23">
              <a:extLst>
                <a:ext uri="{FF2B5EF4-FFF2-40B4-BE49-F238E27FC236}">
                  <a16:creationId xmlns:a16="http://schemas.microsoft.com/office/drawing/2014/main" id="{F3ABAE86-7E05-E74F-AF26-9921FB226B57}"/>
                </a:ext>
              </a:extLst>
            </p:cNvPr>
            <p:cNvGrpSpPr/>
            <p:nvPr/>
          </p:nvGrpSpPr>
          <p:grpSpPr>
            <a:xfrm>
              <a:off x="11271511" y="4057598"/>
              <a:ext cx="1990635" cy="1990635"/>
              <a:chOff x="0" y="0"/>
              <a:chExt cx="812800" cy="812800"/>
            </a:xfrm>
          </p:grpSpPr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2CB8D713-3FF3-EE31-71F2-BA28D3C577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25">
                <a:extLst>
                  <a:ext uri="{FF2B5EF4-FFF2-40B4-BE49-F238E27FC236}">
                    <a16:creationId xmlns:a16="http://schemas.microsoft.com/office/drawing/2014/main" id="{58337FF2-ABE1-E45D-6455-E6008A07329B}"/>
                  </a:ext>
                </a:extLst>
              </p:cNvPr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20451" tIns="20451" rIns="20451" bIns="20451" rtlCol="0" anchor="ctr"/>
              <a:lstStyle/>
              <a:p>
                <a:pPr algn="ctr">
                  <a:lnSpc>
                    <a:spcPts val="5599"/>
                  </a:lnSpc>
                  <a:spcBef>
                    <a:spcPct val="0"/>
                  </a:spcBef>
                </a:pPr>
                <a:r>
                  <a:rPr lang="en-US" sz="3999" dirty="0">
                    <a:solidFill>
                      <a:srgbClr val="FEEFE8"/>
                    </a:solidFill>
                    <a:latin typeface="TDTD와이즈굴림"/>
                  </a:rPr>
                  <a:t>4</a:t>
                </a:r>
              </a:p>
            </p:txBody>
          </p:sp>
        </p:grpSp>
        <p:sp>
          <p:nvSpPr>
            <p:cNvPr id="51" name="AutoShape 29">
              <a:extLst>
                <a:ext uri="{FF2B5EF4-FFF2-40B4-BE49-F238E27FC236}">
                  <a16:creationId xmlns:a16="http://schemas.microsoft.com/office/drawing/2014/main" id="{72A36A55-83C7-4FB4-3961-AAE120E95C9C}"/>
                </a:ext>
              </a:extLst>
            </p:cNvPr>
            <p:cNvSpPr/>
            <p:nvPr/>
          </p:nvSpPr>
          <p:spPr>
            <a:xfrm flipV="1">
              <a:off x="10108849" y="5057232"/>
              <a:ext cx="1162662" cy="10416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TextBox 33">
              <a:extLst>
                <a:ext uri="{FF2B5EF4-FFF2-40B4-BE49-F238E27FC236}">
                  <a16:creationId xmlns:a16="http://schemas.microsoft.com/office/drawing/2014/main" id="{904FEB05-9B95-05F8-73B4-018842D97B06}"/>
                </a:ext>
              </a:extLst>
            </p:cNvPr>
            <p:cNvSpPr txBox="1"/>
            <p:nvPr/>
          </p:nvSpPr>
          <p:spPr>
            <a:xfrm>
              <a:off x="4797780" y="6812118"/>
              <a:ext cx="2261056" cy="301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1"/>
                </a:lnSpc>
              </a:pPr>
              <a:r>
                <a:rPr lang="ko-KR" altLang="en-US" sz="2300" dirty="0">
                  <a:ea typeface="TDTD와이즈굴림"/>
                </a:rPr>
                <a:t>프로젝트 개요</a:t>
              </a:r>
              <a:endParaRPr lang="en-US" sz="2300" dirty="0">
                <a:ea typeface="TDTD와이즈굴림"/>
              </a:endParaRPr>
            </a:p>
          </p:txBody>
        </p:sp>
        <p:sp>
          <p:nvSpPr>
            <p:cNvPr id="71" name="TextBox 33">
              <a:extLst>
                <a:ext uri="{FF2B5EF4-FFF2-40B4-BE49-F238E27FC236}">
                  <a16:creationId xmlns:a16="http://schemas.microsoft.com/office/drawing/2014/main" id="{390DFFC5-955B-175B-1B81-01E67E85D81A}"/>
                </a:ext>
              </a:extLst>
            </p:cNvPr>
            <p:cNvSpPr txBox="1"/>
            <p:nvPr/>
          </p:nvSpPr>
          <p:spPr>
            <a:xfrm>
              <a:off x="8013470" y="6816453"/>
              <a:ext cx="2261056" cy="312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1"/>
                </a:lnSpc>
              </a:pPr>
              <a:r>
                <a:rPr lang="ko-KR" altLang="en-US" sz="2300" dirty="0">
                  <a:ea typeface="TDTD와이즈굴림"/>
                </a:rPr>
                <a:t>프로젝트 결과</a:t>
              </a:r>
              <a:endParaRPr lang="en-US" altLang="ko-KR" sz="2300" dirty="0">
                <a:ea typeface="TDTD와이즈굴림"/>
              </a:endParaRPr>
            </a:p>
          </p:txBody>
        </p:sp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D64FCE02-559D-E00B-E29B-D4F896799A7C}"/>
                </a:ext>
              </a:extLst>
            </p:cNvPr>
            <p:cNvSpPr txBox="1"/>
            <p:nvPr/>
          </p:nvSpPr>
          <p:spPr>
            <a:xfrm>
              <a:off x="11136300" y="6812021"/>
              <a:ext cx="2261056" cy="312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1"/>
                </a:lnSpc>
              </a:pPr>
              <a:r>
                <a:rPr lang="ko-KR" altLang="en-US" sz="2300" dirty="0">
                  <a:ea typeface="TDTD와이즈굴림"/>
                </a:rPr>
                <a:t>결론</a:t>
              </a:r>
              <a:endParaRPr lang="en-US" sz="2300" dirty="0">
                <a:ea typeface="TDTD와이즈굴림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454473" y="4187242"/>
            <a:ext cx="15379054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7"/>
              </a:lnSpc>
            </a:pPr>
            <a:r>
              <a:rPr lang="ko-KR" altLang="en-US" sz="8098" dirty="0">
                <a:solidFill>
                  <a:srgbClr val="000000"/>
                </a:solidFill>
                <a:latin typeface="TDTD와이즈굴림"/>
                <a:ea typeface="TDTD와이즈굴림"/>
              </a:rPr>
              <a:t>개발 배경과 이유</a:t>
            </a:r>
            <a:endParaRPr lang="en-US" sz="8098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265155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8763" y="771973"/>
            <a:ext cx="4903946" cy="4904927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71745" y="2236160"/>
            <a:ext cx="7787525" cy="82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2"/>
              </a:lnSpc>
            </a:pPr>
            <a:r>
              <a:rPr lang="en-US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WYSIWYG</a:t>
            </a:r>
            <a:r>
              <a:rPr lang="ko-KR" altLang="en-US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Editor</a:t>
            </a:r>
            <a:r>
              <a:rPr lang="ko-KR" altLang="en-US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란</a:t>
            </a:r>
            <a:r>
              <a:rPr lang="en-US" altLang="ko-KR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? </a:t>
            </a:r>
            <a:r>
              <a:rPr lang="en-US" sz="5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041BB565-FF96-7211-485C-15285969CBC3}"/>
              </a:ext>
            </a:extLst>
          </p:cNvPr>
          <p:cNvGrpSpPr>
            <a:grpSpLocks noChangeAspect="1"/>
          </p:cNvGrpSpPr>
          <p:nvPr/>
        </p:nvGrpSpPr>
        <p:grpSpPr>
          <a:xfrm>
            <a:off x="4841007" y="1858338"/>
            <a:ext cx="4727708" cy="4728654"/>
            <a:chOff x="0" y="0"/>
            <a:chExt cx="6348730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1AC0C47-8C21-6F66-135F-0D5FE04536AB}"/>
                </a:ext>
              </a:extLst>
            </p:cNvPr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CD2D7B6-82EB-1769-4D09-8FAFD620D8ED}"/>
                </a:ext>
              </a:extLst>
            </p:cNvPr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16DB77-D521-7491-DEAA-DD19D3FF6668}"/>
                </a:ext>
              </a:extLst>
            </p:cNvPr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6943D33-1E03-73D5-25D0-02607E1C5815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8BA89796-FD60-8D1E-137B-9EC96C808D23}"/>
              </a:ext>
            </a:extLst>
          </p:cNvPr>
          <p:cNvGrpSpPr>
            <a:grpSpLocks noChangeAspect="1"/>
          </p:cNvGrpSpPr>
          <p:nvPr/>
        </p:nvGrpSpPr>
        <p:grpSpPr>
          <a:xfrm>
            <a:off x="1382595" y="5639120"/>
            <a:ext cx="4409571" cy="4410453"/>
            <a:chOff x="0" y="0"/>
            <a:chExt cx="6348730" cy="635000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24904EF-17CD-2B7A-F4E7-87624E58910F}"/>
                </a:ext>
              </a:extLst>
            </p:cNvPr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154E64B-602E-FB66-FE9D-D9613181688A}"/>
                </a:ext>
              </a:extLst>
            </p:cNvPr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D08718FC-C880-7A99-CC48-3B0A88461B82}"/>
                </a:ext>
              </a:extLst>
            </p:cNvPr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B85DB377-8139-791C-D24C-21A41521A10C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6FA774F4-7602-9599-E2B7-2AC4800F0CAC}"/>
              </a:ext>
            </a:extLst>
          </p:cNvPr>
          <p:cNvSpPr txBox="1"/>
          <p:nvPr/>
        </p:nvSpPr>
        <p:spPr>
          <a:xfrm>
            <a:off x="10171745" y="3639080"/>
            <a:ext cx="7391665" cy="410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6622"/>
              </a:lnSpc>
              <a:buAutoNum type="arabicPeriod"/>
            </a:pP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What You See Is What You Get </a:t>
            </a: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약자</a:t>
            </a:r>
            <a:endParaRPr lang="en-US" altLang="ko-KR" sz="2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lvl="0" indent="-457200" algn="l">
              <a:lnSpc>
                <a:spcPts val="6622"/>
              </a:lnSpc>
              <a:buAutoNum type="arabicPeriod"/>
            </a:pP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문서 작성법이나 전문 에디터를              </a:t>
            </a: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GUI </a:t>
            </a: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로 구현한 기술</a:t>
            </a:r>
            <a:endParaRPr lang="en-US" altLang="ko-KR" sz="2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lvl="0" indent="-457200" algn="l">
              <a:lnSpc>
                <a:spcPts val="6622"/>
              </a:lnSpc>
              <a:buAutoNum type="arabicPeriod"/>
            </a:pP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대표적인 예시</a:t>
            </a: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(</a:t>
            </a: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워드 프로세서</a:t>
            </a: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</a:t>
            </a: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네이버 메일</a:t>
            </a: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IDE(</a:t>
            </a:r>
            <a:r>
              <a:rPr lang="ko-KR" altLang="en-US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통합 개발 환경</a:t>
            </a:r>
            <a:r>
              <a:rPr lang="en-US" altLang="ko-KR" sz="2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78179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571500"/>
            <a:ext cx="16799637" cy="9296400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-239416">
            <a:off x="256994" y="187370"/>
            <a:ext cx="1360329" cy="1229243"/>
          </a:xfrm>
          <a:custGeom>
            <a:avLst/>
            <a:gdLst/>
            <a:ahLst/>
            <a:cxnLst/>
            <a:rect l="l" t="t" r="r" b="b"/>
            <a:pathLst>
              <a:path w="1360329" h="1229243">
                <a:moveTo>
                  <a:pt x="0" y="0"/>
                </a:moveTo>
                <a:lnTo>
                  <a:pt x="1360329" y="0"/>
                </a:lnTo>
                <a:lnTo>
                  <a:pt x="1360329" y="1229242"/>
                </a:lnTo>
                <a:lnTo>
                  <a:pt x="0" y="122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35548" y="2271736"/>
            <a:ext cx="8741306" cy="823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2"/>
              </a:lnSpc>
            </a:pP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배경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1 :</a:t>
            </a:r>
            <a:r>
              <a:rPr 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단순한 웹 에디터</a:t>
            </a:r>
            <a:endParaRPr lang="en-US" sz="4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5548" y="3535120"/>
            <a:ext cx="7837052" cy="484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기존의 문서화가 가능한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Web WYSIWYG Editor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는 단순하게 사진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동영상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폰트를 바꾸는 영역에 한정됨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2.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다양한 산업에서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3D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모델링 수요가 급증하고 있어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해당 분야에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사용 할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가벼운 도구가 필요하다 판단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>
              <a:lnSpc>
                <a:spcPct val="200000"/>
              </a:lnSpc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3.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문서 편집기와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3D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 결합을 통해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기존의 에디터와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차별성을 줄 수 있다고 판단함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617B92-81D0-ECE1-C045-5334FF325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80" y="2255003"/>
            <a:ext cx="7301620" cy="69998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8762" y="571501"/>
            <a:ext cx="16799637" cy="9296400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 rot="-239416">
            <a:off x="256994" y="187370"/>
            <a:ext cx="1360329" cy="1229243"/>
          </a:xfrm>
          <a:custGeom>
            <a:avLst/>
            <a:gdLst/>
            <a:ahLst/>
            <a:cxnLst/>
            <a:rect l="l" t="t" r="r" b="b"/>
            <a:pathLst>
              <a:path w="1360329" h="1229243">
                <a:moveTo>
                  <a:pt x="0" y="0"/>
                </a:moveTo>
                <a:lnTo>
                  <a:pt x="1360329" y="0"/>
                </a:lnTo>
                <a:lnTo>
                  <a:pt x="1360329" y="1229242"/>
                </a:lnTo>
                <a:lnTo>
                  <a:pt x="0" y="122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35548" y="2271736"/>
            <a:ext cx="8741306" cy="823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2"/>
              </a:lnSpc>
            </a:pP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배경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2 : </a:t>
            </a: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높은 입문 장벽 </a:t>
            </a:r>
            <a:endParaRPr lang="en-US" altLang="ko-KR" sz="4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5548" y="3562825"/>
            <a:ext cx="7391665" cy="484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ct val="200000"/>
              </a:lnSpc>
              <a:buAutoNum type="arabicPeriod"/>
            </a:pP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고급 기능을 제공하는 에디터는 복잡한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UI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를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가짐 이러한 인터페이스는 사용이 어려움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514350" lvl="0" indent="-514350" algn="l">
              <a:lnSpc>
                <a:spcPct val="200000"/>
              </a:lnSpc>
              <a:buAutoNum type="arabicPeriod"/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l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2.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다양한 기능을 제대로 활용하기 위해선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l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사용자에게 높은 수준의 지식을 요구함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l">
              <a:lnSpc>
                <a:spcPct val="200000"/>
              </a:lnSpc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l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3.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간단한 작업을 원하는 사용자에게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0" lvl="0" indent="0" algn="l">
              <a:lnSpc>
                <a:spcPct val="200000"/>
              </a:lnSpc>
            </a:pP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과도한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기능은 오히려 불편함을 초래함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5992FB-135E-377D-74A1-6F65B0F1A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27" y="2933700"/>
            <a:ext cx="8231632" cy="5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70EF6-347F-449A-473D-F206FB75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7B049-D57C-3B3F-9BBB-C75C68253EEE}"/>
              </a:ext>
            </a:extLst>
          </p:cNvPr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AAED7AB-5820-8572-AB80-8AD844333818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ED5C3CB-9D70-92F3-DD67-00C36631FC7E}"/>
              </a:ext>
            </a:extLst>
          </p:cNvPr>
          <p:cNvGrpSpPr>
            <a:grpSpLocks noChangeAspect="1"/>
          </p:cNvGrpSpPr>
          <p:nvPr/>
        </p:nvGrpSpPr>
        <p:grpSpPr>
          <a:xfrm>
            <a:off x="878762" y="571501"/>
            <a:ext cx="16799637" cy="9296400"/>
            <a:chOff x="0" y="0"/>
            <a:chExt cx="634873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B4C5A31-AD51-D75E-0A5D-661F598AAC46}"/>
                </a:ext>
              </a:extLst>
            </p:cNvPr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2603E1-A5DA-3CB4-802E-10BED6C19AD8}"/>
                </a:ext>
              </a:extLst>
            </p:cNvPr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3BABDC-19FD-AC98-58D1-BE890F932573}"/>
                </a:ext>
              </a:extLst>
            </p:cNvPr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0A4725-BD84-64BD-9F34-C2679EB5456B}"/>
                </a:ext>
              </a:extLst>
            </p:cNvPr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60B10B05-5964-89AB-BE5B-2443FA9D863F}"/>
              </a:ext>
            </a:extLst>
          </p:cNvPr>
          <p:cNvSpPr/>
          <p:nvPr/>
        </p:nvSpPr>
        <p:spPr>
          <a:xfrm rot="-239416">
            <a:off x="256994" y="187370"/>
            <a:ext cx="1360329" cy="1229243"/>
          </a:xfrm>
          <a:custGeom>
            <a:avLst/>
            <a:gdLst/>
            <a:ahLst/>
            <a:cxnLst/>
            <a:rect l="l" t="t" r="r" b="b"/>
            <a:pathLst>
              <a:path w="1360329" h="1229243">
                <a:moveTo>
                  <a:pt x="0" y="0"/>
                </a:moveTo>
                <a:lnTo>
                  <a:pt x="1360329" y="0"/>
                </a:lnTo>
                <a:lnTo>
                  <a:pt x="1360329" y="1229242"/>
                </a:lnTo>
                <a:lnTo>
                  <a:pt x="0" y="122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49517C-42C6-1321-3BF6-62B04FBC7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45" y="3021208"/>
            <a:ext cx="7717660" cy="4930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0EE5A7-D550-E9D6-A60C-662B7CF38414}"/>
              </a:ext>
            </a:extLst>
          </p:cNvPr>
          <p:cNvSpPr txBox="1"/>
          <p:nvPr/>
        </p:nvSpPr>
        <p:spPr>
          <a:xfrm>
            <a:off x="11396608" y="7978969"/>
            <a:ext cx="343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GLTF</a:t>
            </a:r>
            <a:r>
              <a:rPr lang="en-US" altLang="ko-KR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/ GLB </a:t>
            </a:r>
            <a:r>
              <a:rPr lang="ko-KR" altLang="en-US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파일의 구성</a:t>
            </a:r>
            <a:endParaRPr lang="en-US" altLang="ko-KR" sz="18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9201A14-2A3B-1691-8757-B22E43AF13B5}"/>
              </a:ext>
            </a:extLst>
          </p:cNvPr>
          <p:cNvSpPr txBox="1"/>
          <p:nvPr/>
        </p:nvSpPr>
        <p:spPr>
          <a:xfrm>
            <a:off x="853755" y="2321171"/>
            <a:ext cx="9211473" cy="79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22"/>
              </a:lnSpc>
            </a:pP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활용되는 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GLTF</a:t>
            </a: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/</a:t>
            </a: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GLB </a:t>
            </a:r>
            <a:r>
              <a:rPr lang="ko-KR" altLang="en-US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란</a:t>
            </a:r>
            <a:r>
              <a:rPr lang="en-US" altLang="ko-KR" sz="4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?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FD4C15C-A3D9-7B4D-4DAD-08F1046C6A9B}"/>
              </a:ext>
            </a:extLst>
          </p:cNvPr>
          <p:cNvSpPr txBox="1"/>
          <p:nvPr/>
        </p:nvSpPr>
        <p:spPr>
          <a:xfrm>
            <a:off x="1724941" y="3629828"/>
            <a:ext cx="7837052" cy="545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GLTF / GLB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는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3D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모델 정보를 </a:t>
            </a:r>
            <a:r>
              <a:rPr lang="en-US" altLang="ko-KR" sz="2000" spc="145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json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형식으로 저장한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 3D File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확장자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  <a:p>
            <a:pPr marL="0" lvl="0" indent="0">
              <a:lnSpc>
                <a:spcPct val="200000"/>
              </a:lnSpc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네트워크 상에서 효율적으로 전달되도록 구성됨</a:t>
            </a: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파일 용량과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압축을 풀고 사용하는 런타임이 </a:t>
            </a:r>
            <a:r>
              <a:rPr lang="ko-KR" altLang="en-US" sz="2000" spc="145" dirty="0" err="1">
                <a:solidFill>
                  <a:srgbClr val="000000"/>
                </a:solidFill>
                <a:latin typeface="TDTD와이즈굴림"/>
                <a:ea typeface="TDTD와이즈굴림"/>
              </a:rPr>
              <a:t>줄어듬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  <a:p>
            <a:pPr lvl="0">
              <a:lnSpc>
                <a:spcPct val="200000"/>
              </a:lnSpc>
            </a:pPr>
            <a:endParaRPr lang="en-US" altLang="ko-KR" sz="20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lvl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-   GLTF / GLB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파일의 형식은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3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가지로 구성된다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  <a:p>
            <a:pPr lvl="0">
              <a:lnSpc>
                <a:spcPct val="200000"/>
              </a:lnSpc>
            </a:pP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 기본적으로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GLTF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와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GLTF +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참조 형식이며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, </a:t>
            </a:r>
          </a:p>
          <a:p>
            <a:pPr lvl="0">
              <a:lnSpc>
                <a:spcPct val="200000"/>
              </a:lnSpc>
            </a:pP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    GLB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는 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binary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파일을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 </a:t>
            </a:r>
            <a:r>
              <a:rPr lang="ko-KR" altLang="en-US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포함한 형태로 구성된다</a:t>
            </a:r>
            <a:r>
              <a:rPr lang="en-US" altLang="ko-KR" sz="20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1515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2C3B-4C3F-918A-EF84-8782D4F5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763457-928A-B6FE-ABF3-3BBCC860F9E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07607C3-2BD5-3A22-E0BB-17A9B81F6A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20EC8688-EAD2-6A32-60BA-0EF1B3F5B59B}"/>
                  </a:ext>
                </a:extLst>
              </p:cNvPr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61CBD13-3533-271D-1F2A-E0FF8B87DE1B}"/>
                  </a:ext>
                </a:extLst>
              </p:cNvPr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B0CE15B-78D1-A1FB-7493-55EB74F19BFD}"/>
                  </a:ext>
                </a:extLst>
              </p:cNvPr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12DA735-83DC-1EF5-E148-4C28CB39C4D2}"/>
                  </a:ext>
                </a:extLst>
              </p:cNvPr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A5F46A20-ED46-BA63-0872-BC005AE52F82}"/>
                  </a:ext>
                </a:extLst>
              </p:cNvPr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ACF4B0F-9D47-1B6F-3D77-9A585DC98A8C}"/>
                  </a:ext>
                </a:extLst>
              </p:cNvPr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B40DC7B-5C72-4B61-9BE7-CA445E775AEF}"/>
                  </a:ext>
                </a:extLst>
              </p:cNvPr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110B4D25-8BB0-E627-537F-C82A2C4E84EB}"/>
                  </a:ext>
                </a:extLst>
              </p:cNvPr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69767D0-FF3D-21B1-F46C-CC65F1DC5855}"/>
                  </a:ext>
                </a:extLst>
              </p:cNvPr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9AC03DB8-81DB-6AAB-0054-E1E5F034BC61}"/>
                </a:ext>
              </a:extLst>
            </p:cNvPr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905707F-0BD8-78A7-2E2C-70C5188B17C7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A70551CC-61D8-8E86-95EB-D1347B9B2184}"/>
                  </a:ext>
                </a:extLst>
              </p:cNvPr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D36517B-22D9-E5DE-C840-0B2F259B65DD}"/>
              </a:ext>
            </a:extLst>
          </p:cNvPr>
          <p:cNvSpPr txBox="1"/>
          <p:nvPr/>
        </p:nvSpPr>
        <p:spPr>
          <a:xfrm>
            <a:off x="1454473" y="4187242"/>
            <a:ext cx="15379054" cy="14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7"/>
              </a:lnSpc>
            </a:pPr>
            <a:r>
              <a:rPr lang="ko-KR" altLang="en-US" sz="8098" dirty="0">
                <a:solidFill>
                  <a:srgbClr val="000000"/>
                </a:solidFill>
                <a:latin typeface="TDTD와이즈굴림"/>
                <a:ea typeface="TDTD와이즈굴림"/>
              </a:rPr>
              <a:t>프로젝트 개요</a:t>
            </a:r>
            <a:endParaRPr lang="en-US" sz="8098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  <p:extLst>
      <p:ext uri="{BB962C8B-B14F-4D97-AF65-F5344CB8AC3E}">
        <p14:creationId xmlns:p14="http://schemas.microsoft.com/office/powerpoint/2010/main" val="49131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2400300"/>
            <a:ext cx="6231717" cy="7333157"/>
            <a:chOff x="0" y="0"/>
            <a:chExt cx="5396230" cy="6350000"/>
          </a:xfrm>
        </p:grpSpPr>
        <p:sp>
          <p:nvSpPr>
            <p:cNvPr id="5" name="Freeform 5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ACD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3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9029" y="3698203"/>
            <a:ext cx="5701791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2"/>
              </a:lnSpc>
            </a:pPr>
            <a:r>
              <a:rPr lang="en-US" sz="5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[Quill Editor]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3511" y="5007499"/>
            <a:ext cx="5412218" cy="2296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550"/>
              </a:lnSpc>
              <a:buFontTx/>
              <a:buChar char="-"/>
            </a:pPr>
            <a:r>
              <a:rPr lang="en-US" altLang="ko-KR" sz="24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React </a:t>
            </a:r>
            <a:r>
              <a:rPr lang="ko-KR" altLang="en-US" sz="24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친화적</a:t>
            </a:r>
            <a:endParaRPr lang="en-US" altLang="ko-KR" sz="24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indent="-457200">
              <a:lnSpc>
                <a:spcPts val="4550"/>
              </a:lnSpc>
              <a:buFontTx/>
              <a:buChar char="-"/>
            </a:pPr>
            <a:r>
              <a:rPr lang="ko-KR" altLang="en-US" sz="24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가장 오래되고 기술 스택이 방대</a:t>
            </a:r>
            <a:endParaRPr lang="en-US" altLang="ko-KR" sz="24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indent="-457200">
              <a:lnSpc>
                <a:spcPts val="4550"/>
              </a:lnSpc>
              <a:buFontTx/>
              <a:buChar char="-"/>
            </a:pPr>
            <a:r>
              <a:rPr lang="ko-KR" altLang="en-US" sz="24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커스텀이 자유로움</a:t>
            </a:r>
            <a:endParaRPr lang="en-US" altLang="ko-KR" sz="24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marL="457200" indent="-457200">
              <a:lnSpc>
                <a:spcPts val="4550"/>
              </a:lnSpc>
              <a:buFontTx/>
              <a:buChar char="-"/>
            </a:pPr>
            <a:r>
              <a:rPr lang="ko-KR" altLang="en-US" sz="24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기능 구현 가능하다면 모두 무료</a:t>
            </a:r>
            <a:endParaRPr lang="en-US" altLang="ko-KR" sz="24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065400" y="7635571"/>
            <a:ext cx="821166" cy="904711"/>
          </a:xfrm>
          <a:custGeom>
            <a:avLst/>
            <a:gdLst/>
            <a:ahLst/>
            <a:cxnLst/>
            <a:rect l="l" t="t" r="r" b="b"/>
            <a:pathLst>
              <a:path w="1128431" h="1132550">
                <a:moveTo>
                  <a:pt x="0" y="0"/>
                </a:moveTo>
                <a:lnTo>
                  <a:pt x="1128432" y="0"/>
                </a:lnTo>
                <a:lnTo>
                  <a:pt x="1128432" y="1132550"/>
                </a:lnTo>
                <a:lnTo>
                  <a:pt x="0" y="1132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6E3E89-E4B2-5493-96CF-9ACC14395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84" y="5585461"/>
            <a:ext cx="8147445" cy="4402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74E001-563F-0282-3C8E-811FCA5F9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89" y="576821"/>
            <a:ext cx="8771303" cy="473519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49C90A6E-02CF-127F-48A4-0DFF3CFDBD66}"/>
              </a:ext>
            </a:extLst>
          </p:cNvPr>
          <p:cNvSpPr txBox="1"/>
          <p:nvPr/>
        </p:nvSpPr>
        <p:spPr>
          <a:xfrm>
            <a:off x="780374" y="1190223"/>
            <a:ext cx="69591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22"/>
              </a:lnSpc>
            </a:pPr>
            <a:r>
              <a:rPr lang="ko-KR" altLang="en-US" sz="5500" spc="145" dirty="0">
                <a:solidFill>
                  <a:srgbClr val="000000"/>
                </a:solidFill>
                <a:latin typeface="TDTD와이즈굴림"/>
                <a:ea typeface="TDTD와이즈굴림"/>
              </a:rPr>
              <a:t>사용하는 문서편집기</a:t>
            </a:r>
            <a:endParaRPr lang="en-US" sz="5500" spc="145" dirty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3" name="Freeform 13"/>
          <p:cNvSpPr/>
          <p:nvPr/>
        </p:nvSpPr>
        <p:spPr>
          <a:xfrm rot="17024906" flipH="1">
            <a:off x="2777741" y="8154515"/>
            <a:ext cx="603186" cy="997623"/>
          </a:xfrm>
          <a:custGeom>
            <a:avLst/>
            <a:gdLst/>
            <a:ahLst/>
            <a:cxnLst/>
            <a:rect l="l" t="t" r="r" b="b"/>
            <a:pathLst>
              <a:path w="555843" h="973029">
                <a:moveTo>
                  <a:pt x="555843" y="0"/>
                </a:moveTo>
                <a:lnTo>
                  <a:pt x="0" y="0"/>
                </a:lnTo>
                <a:lnTo>
                  <a:pt x="0" y="973030"/>
                </a:lnTo>
                <a:lnTo>
                  <a:pt x="555843" y="973030"/>
                </a:lnTo>
                <a:lnTo>
                  <a:pt x="5558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50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500</Words>
  <Application>Microsoft Office PowerPoint</Application>
  <PresentationFormat>사용자 지정</PresentationFormat>
  <Paragraphs>110</Paragraphs>
  <Slides>19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ExtraBold</vt:lpstr>
      <vt:lpstr>Arial</vt:lpstr>
      <vt:lpstr>Calibri</vt:lpstr>
      <vt:lpstr>맑은 고딕</vt:lpstr>
      <vt:lpstr>TDTD와이즈굴림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분홍색과 노란색 귀여운 일러스트 그룹 프로젝트 발표 프레젠테이션</dc:title>
  <dc:creator>GH</dc:creator>
  <cp:lastModifiedBy>희수 은</cp:lastModifiedBy>
  <cp:revision>120</cp:revision>
  <dcterms:created xsi:type="dcterms:W3CDTF">2006-08-16T00:00:00Z</dcterms:created>
  <dcterms:modified xsi:type="dcterms:W3CDTF">2024-10-17T10:51:07Z</dcterms:modified>
  <dc:identifier>DAGHL0FPe-M</dc:identifier>
</cp:coreProperties>
</file>